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089" r:id="rId3"/>
    <p:sldId id="1090" r:id="rId4"/>
    <p:sldId id="1126" r:id="rId5"/>
    <p:sldId id="1092" r:id="rId6"/>
    <p:sldId id="1093" r:id="rId7"/>
    <p:sldId id="1094" r:id="rId8"/>
    <p:sldId id="1101" r:id="rId9"/>
    <p:sldId id="1102" r:id="rId10"/>
    <p:sldId id="1103" r:id="rId11"/>
    <p:sldId id="1127" r:id="rId12"/>
    <p:sldId id="1107" r:id="rId13"/>
    <p:sldId id="1108" r:id="rId14"/>
    <p:sldId id="1109" r:id="rId15"/>
    <p:sldId id="1110" r:id="rId16"/>
    <p:sldId id="1111" r:id="rId17"/>
    <p:sldId id="1112" r:id="rId18"/>
    <p:sldId id="1113" r:id="rId19"/>
    <p:sldId id="1114" r:id="rId20"/>
    <p:sldId id="1128" r:id="rId21"/>
    <p:sldId id="1115" r:id="rId22"/>
    <p:sldId id="1116" r:id="rId23"/>
    <p:sldId id="1129" r:id="rId24"/>
    <p:sldId id="1117" r:id="rId25"/>
    <p:sldId id="1118" r:id="rId26"/>
    <p:sldId id="1119" r:id="rId27"/>
    <p:sldId id="1120" r:id="rId28"/>
    <p:sldId id="1121"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D8ECDD"/>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5" d="100"/>
          <a:sy n="105" d="100"/>
        </p:scale>
        <p:origin x="13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2025/7/31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高中化学 选择性</a:t>
            </a:r>
            <a:r>
              <a:rPr lang="zh-CN" altLang="en-US" sz="2000" dirty="0" smtClean="0">
                <a:solidFill>
                  <a:prstClr val="black"/>
                </a:solidFill>
                <a:latin typeface="楷体" panose="02010609060101010101" pitchFamily="49" charset="-122"/>
                <a:ea typeface="楷体" panose="02010609060101010101" pitchFamily="49" charset="-122"/>
              </a:rPr>
              <a:t>必修</a:t>
            </a:r>
            <a:r>
              <a:rPr lang="en-US" altLang="zh-CN" sz="2000" dirty="0" smtClean="0">
                <a:solidFill>
                  <a:prstClr val="black"/>
                </a:solidFill>
                <a:latin typeface="楷体" panose="02010609060101010101" pitchFamily="49" charset="-122"/>
                <a:ea typeface="楷体" panose="02010609060101010101" pitchFamily="49" charset="-122"/>
              </a:rPr>
              <a:t>2 </a:t>
            </a:r>
            <a:r>
              <a:rPr lang="zh-CN" altLang="en-US" sz="2000" dirty="0" smtClean="0">
                <a:solidFill>
                  <a:prstClr val="black"/>
                </a:solidFill>
                <a:latin typeface="楷体" panose="02010609060101010101" pitchFamily="49" charset="-122"/>
                <a:ea typeface="楷体" panose="02010609060101010101" pitchFamily="49" charset="-122"/>
              </a:rPr>
              <a:t>物质结构与性质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2025/7/31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6.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晶体结构</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与性质</a:t>
            </a:r>
          </a:p>
        </p:txBody>
      </p:sp>
      <p:sp>
        <p:nvSpPr>
          <p:cNvPr id="7" name="文本框 6"/>
          <p:cNvSpPr txBox="1"/>
          <p:nvPr/>
        </p:nvSpPr>
        <p:spPr>
          <a:xfrm>
            <a:off x="334327" y="3115491"/>
            <a:ext cx="11523345" cy="1060098"/>
          </a:xfrm>
          <a:prstGeom prst="rect">
            <a:avLst/>
          </a:prstGeom>
          <a:noFill/>
        </p:spPr>
        <p:txBody>
          <a:bodyPr wrap="square" rtlCol="0">
            <a:spAutoFit/>
          </a:bodyPr>
          <a:lstStyle/>
          <a:p>
            <a:pPr algn="ctr">
              <a:lnSpc>
                <a:spcPct val="150000"/>
              </a:lnSpc>
              <a:spcAft>
                <a:spcPts val="0"/>
              </a:spcAft>
            </a:pPr>
            <a:r>
              <a:rPr lang="zh-CN" altLang="zh-CN" sz="4800" dirty="0">
                <a:solidFill>
                  <a:srgbClr val="000000"/>
                </a:solidFill>
                <a:ea typeface="黑体" panose="02010609060101010101" pitchFamily="49" charset="-122"/>
                <a:cs typeface="Times New Roman" panose="02020603050405020304" pitchFamily="18" charset="0"/>
              </a:rPr>
              <a:t>第三</a:t>
            </a:r>
            <a:r>
              <a:rPr lang="zh-CN" altLang="zh-CN" sz="4800" dirty="0" smtClean="0">
                <a:solidFill>
                  <a:srgbClr val="000000"/>
                </a:solidFill>
                <a:ea typeface="黑体" panose="02010609060101010101" pitchFamily="49" charset="-122"/>
                <a:cs typeface="Times New Roman" panose="02020603050405020304" pitchFamily="18" charset="0"/>
              </a:rPr>
              <a:t>节</a:t>
            </a:r>
            <a:r>
              <a:rPr lang="en-US" altLang="zh-CN" sz="4800" dirty="0" smtClean="0">
                <a:solidFill>
                  <a:srgbClr val="000000"/>
                </a:solidFill>
                <a:cs typeface="Times New Roman" panose="02020603050405020304" pitchFamily="18" charset="0"/>
              </a:rPr>
              <a:t>  </a:t>
            </a:r>
            <a:r>
              <a:rPr lang="zh-CN" altLang="zh-CN" sz="4800" dirty="0" smtClean="0">
                <a:solidFill>
                  <a:srgbClr val="000000"/>
                </a:solidFill>
                <a:ea typeface="黑体" panose="02010609060101010101" pitchFamily="49" charset="-122"/>
                <a:cs typeface="Times New Roman" panose="02020603050405020304" pitchFamily="18" charset="0"/>
              </a:rPr>
              <a:t>金属</a:t>
            </a:r>
            <a:r>
              <a:rPr lang="zh-CN" altLang="zh-CN" sz="4800" dirty="0">
                <a:solidFill>
                  <a:srgbClr val="000000"/>
                </a:solidFill>
                <a:ea typeface="黑体" panose="02010609060101010101" pitchFamily="49" charset="-122"/>
                <a:cs typeface="Times New Roman" panose="02020603050405020304" pitchFamily="18" charset="0"/>
              </a:rPr>
              <a:t>晶体与离子晶体</a:t>
            </a:r>
            <a:endParaRPr lang="zh-CN" altLang="zh-CN" sz="20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混合型晶体</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石墨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晶体模型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s121.jpg" descr="id:2147492494;FounderCES"/>
          <p:cNvPicPr/>
          <p:nvPr/>
        </p:nvPicPr>
        <p:blipFill>
          <a:blip r:embed="rId2"/>
          <a:stretch>
            <a:fillRect/>
          </a:stretch>
        </p:blipFill>
        <p:spPr>
          <a:xfrm>
            <a:off x="694606" y="2144965"/>
            <a:ext cx="3079750" cy="1845310"/>
          </a:xfrm>
          <a:prstGeom prst="rect">
            <a:avLst/>
          </a:prstGeom>
        </p:spPr>
      </p:pic>
      <p:pic>
        <p:nvPicPr>
          <p:cNvPr id="4" name="qs121aa.jpg" descr="id:2147492501;FounderCES"/>
          <p:cNvPicPr/>
          <p:nvPr/>
        </p:nvPicPr>
        <p:blipFill>
          <a:blip r:embed="rId3"/>
          <a:stretch>
            <a:fillRect/>
          </a:stretch>
        </p:blipFill>
        <p:spPr>
          <a:xfrm>
            <a:off x="5015086" y="1658555"/>
            <a:ext cx="2397125" cy="2331720"/>
          </a:xfrm>
          <a:prstGeom prst="rect">
            <a:avLst/>
          </a:prstGeom>
        </p:spPr>
      </p:pic>
      <p:pic>
        <p:nvPicPr>
          <p:cNvPr id="5" name="qs121ab.jpg" descr="id:2147492508;FounderCES"/>
          <p:cNvPicPr/>
          <p:nvPr/>
        </p:nvPicPr>
        <p:blipFill>
          <a:blip r:embed="rId4"/>
          <a:stretch>
            <a:fillRect/>
          </a:stretch>
        </p:blipFill>
        <p:spPr>
          <a:xfrm>
            <a:off x="9119542" y="2447225"/>
            <a:ext cx="2313940" cy="1543050"/>
          </a:xfrm>
          <a:prstGeom prst="rect">
            <a:avLst/>
          </a:prstGeom>
        </p:spPr>
      </p:pic>
      <p:sp>
        <p:nvSpPr>
          <p:cNvPr id="7" name="矩形 6"/>
          <p:cNvSpPr/>
          <p:nvPr/>
        </p:nvSpPr>
        <p:spPr>
          <a:xfrm>
            <a:off x="1007991" y="4100879"/>
            <a:ext cx="2504211" cy="1130246"/>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　石墨晶体</a:t>
            </a:r>
            <a:r>
              <a:rPr lang="zh-CN" altLang="zh-CN" sz="2400" dirty="0" smtClean="0">
                <a:solidFill>
                  <a:srgbClr val="000000"/>
                </a:solidFill>
                <a:cs typeface="Times New Roman" panose="02020603050405020304" pitchFamily="18" charset="0"/>
              </a:rPr>
              <a:t>中</a:t>
            </a:r>
            <a:endParaRPr lang="en-US" altLang="zh-CN" sz="2400" dirty="0" smtClean="0">
              <a:solidFill>
                <a:srgbClr val="000000"/>
              </a:solidFill>
              <a:cs typeface="Times New Roman" panose="02020603050405020304" pitchFamily="18" charset="0"/>
            </a:endParaRPr>
          </a:p>
          <a:p>
            <a:pPr algn="ctr">
              <a:lnSpc>
                <a:spcPct val="150000"/>
              </a:lnSpc>
              <a:spcAft>
                <a:spcPts val="0"/>
              </a:spcAft>
            </a:pPr>
            <a:r>
              <a:rPr lang="zh-CN" altLang="zh-CN" sz="2400" dirty="0" smtClean="0">
                <a:solidFill>
                  <a:srgbClr val="000000"/>
                </a:solidFill>
                <a:cs typeface="Times New Roman" panose="02020603050405020304" pitchFamily="18" charset="0"/>
              </a:rPr>
              <a:t>的</a:t>
            </a:r>
            <a:r>
              <a:rPr lang="zh-CN" altLang="zh-CN" sz="2400" dirty="0">
                <a:solidFill>
                  <a:srgbClr val="000000"/>
                </a:solidFill>
                <a:cs typeface="Times New Roman" panose="02020603050405020304" pitchFamily="18" charset="0"/>
              </a:rPr>
              <a:t>二维平面结构</a:t>
            </a:r>
            <a:endParaRPr lang="zh-CN" altLang="zh-CN" sz="1050" dirty="0">
              <a:solidFill>
                <a:srgbClr val="000000"/>
              </a:solidFill>
              <a:cs typeface="Times New Roman" panose="02020603050405020304" pitchFamily="18" charset="0"/>
            </a:endParaRPr>
          </a:p>
        </p:txBody>
      </p:sp>
      <p:sp>
        <p:nvSpPr>
          <p:cNvPr id="9" name="矩形 8"/>
          <p:cNvSpPr/>
          <p:nvPr/>
        </p:nvSpPr>
        <p:spPr>
          <a:xfrm>
            <a:off x="4574366" y="4100879"/>
            <a:ext cx="3122971" cy="646331"/>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　石墨的层状结构</a:t>
            </a:r>
            <a:endParaRPr lang="zh-CN" altLang="zh-CN" sz="1050" dirty="0">
              <a:solidFill>
                <a:srgbClr val="000000"/>
              </a:solidFill>
              <a:cs typeface="Times New Roman" panose="02020603050405020304" pitchFamily="18" charset="0"/>
            </a:endParaRPr>
          </a:p>
        </p:txBody>
      </p:sp>
      <p:sp>
        <p:nvSpPr>
          <p:cNvPr id="11" name="矩形 10"/>
          <p:cNvSpPr/>
          <p:nvPr/>
        </p:nvSpPr>
        <p:spPr>
          <a:xfrm>
            <a:off x="8759502" y="4100879"/>
            <a:ext cx="2831224" cy="1200329"/>
          </a:xfrm>
          <a:prstGeom prst="rect">
            <a:avLst/>
          </a:prstGeom>
        </p:spPr>
        <p:txBody>
          <a:bodyPr wrap="none">
            <a:spAutoFit/>
          </a:bodyPr>
          <a:lstStyle/>
          <a:p>
            <a:pPr algn="ctr">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3</a:t>
            </a:r>
            <a:r>
              <a:rPr lang="zh-CN" altLang="zh-CN" sz="2400" dirty="0">
                <a:solidFill>
                  <a:srgbClr val="000000"/>
                </a:solidFill>
                <a:cs typeface="Times New Roman" panose="02020603050405020304" pitchFamily="18" charset="0"/>
              </a:rPr>
              <a:t>　石墨结构</a:t>
            </a:r>
            <a:r>
              <a:rPr lang="zh-CN" altLang="zh-CN" sz="2400" dirty="0" smtClean="0">
                <a:solidFill>
                  <a:srgbClr val="000000"/>
                </a:solidFill>
                <a:cs typeface="Times New Roman" panose="02020603050405020304" pitchFamily="18" charset="0"/>
              </a:rPr>
              <a:t>中</a:t>
            </a:r>
            <a:endParaRPr lang="en-US" altLang="zh-CN" sz="2400" dirty="0" smtClean="0">
              <a:solidFill>
                <a:srgbClr val="000000"/>
              </a:solidFill>
              <a:cs typeface="Times New Roman" panose="02020603050405020304" pitchFamily="18" charset="0"/>
            </a:endParaRPr>
          </a:p>
          <a:p>
            <a:pPr algn="ctr">
              <a:lnSpc>
                <a:spcPct val="150000"/>
              </a:lnSpc>
              <a:spcAft>
                <a:spcPts val="0"/>
              </a:spcAft>
            </a:pPr>
            <a:r>
              <a:rPr lang="zh-CN" altLang="zh-CN" sz="2400" dirty="0" smtClean="0">
                <a:solidFill>
                  <a:srgbClr val="000000"/>
                </a:solidFill>
                <a:cs typeface="Times New Roman" panose="02020603050405020304" pitchFamily="18" charset="0"/>
              </a:rPr>
              <a:t>未参与</a:t>
            </a:r>
            <a:r>
              <a:rPr lang="zh-CN" altLang="zh-CN" sz="2400" dirty="0">
                <a:solidFill>
                  <a:srgbClr val="000000"/>
                </a:solidFill>
                <a:cs typeface="Times New Roman" panose="02020603050405020304" pitchFamily="18" charset="0"/>
              </a:rPr>
              <a:t>杂化的</a:t>
            </a:r>
            <a:r>
              <a:rPr lang="en-US" altLang="zh-CN" sz="2400" dirty="0">
                <a:solidFill>
                  <a:srgbClr val="000000"/>
                </a:solidFill>
                <a:cs typeface="Times New Roman" panose="02020603050405020304" pitchFamily="18" charset="0"/>
              </a:rPr>
              <a:t>p</a:t>
            </a:r>
            <a:r>
              <a:rPr lang="zh-CN" altLang="zh-CN" sz="2400" dirty="0">
                <a:solidFill>
                  <a:srgbClr val="000000"/>
                </a:solidFill>
                <a:cs typeface="Times New Roman" panose="02020603050405020304" pitchFamily="18" charset="0"/>
              </a:rPr>
              <a:t>轨道</a:t>
            </a:r>
            <a:endParaRPr lang="zh-CN" altLang="zh-CN" sz="105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36981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结构特点——层状结构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同层内，碳原子采用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杂化，以共价键相结合形成平面六元并环结构。所有碳原子的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轨道相互平行且相互重叠，使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轨道中的电子可在整个碳原子平面中运动。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层与层之间以范德华力相结合。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石墨晶体中，既有共价键，又有范德华力，且有类似金属晶体的导电性，属于混合型晶体。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3434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1302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电子气理论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对金属性质的解释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1.EPS" descr="id:2147491247;FounderCES"/>
          <p:cNvPicPr/>
          <p:nvPr/>
        </p:nvPicPr>
        <p:blipFill>
          <a:blip r:embed="rId2"/>
          <a:stretch>
            <a:fillRect/>
          </a:stretch>
        </p:blipFill>
        <p:spPr>
          <a:xfrm>
            <a:off x="465996" y="1581325"/>
            <a:ext cx="948690" cy="333375"/>
          </a:xfrm>
          <a:prstGeom prst="rect">
            <a:avLst/>
          </a:prstGeom>
        </p:spPr>
      </p:pic>
      <p:pic>
        <p:nvPicPr>
          <p:cNvPr id="5" name="24要点破.eps" descr="id:2147490540;FounderCES"/>
          <p:cNvPicPr/>
          <p:nvPr/>
        </p:nvPicPr>
        <p:blipFill>
          <a:blip r:embed="rId3"/>
          <a:stretch>
            <a:fillRect/>
          </a:stretch>
        </p:blipFill>
        <p:spPr>
          <a:xfrm>
            <a:off x="2785994" y="792697"/>
            <a:ext cx="6665595" cy="575945"/>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3396156109"/>
              </p:ext>
            </p:extLst>
          </p:nvPr>
        </p:nvGraphicFramePr>
        <p:xfrm>
          <a:off x="343711" y="2667724"/>
          <a:ext cx="11502992" cy="3840480"/>
        </p:xfrm>
        <a:graphic>
          <a:graphicData uri="http://schemas.openxmlformats.org/drawingml/2006/table">
            <a:tbl>
              <a:tblPr firstRow="1" firstCol="1" bandRow="1"/>
              <a:tblGrid>
                <a:gridCol w="1504592">
                  <a:extLst>
                    <a:ext uri="{9D8B030D-6E8A-4147-A177-3AD203B41FA5}">
                      <a16:colId xmlns:a16="http://schemas.microsoft.com/office/drawing/2014/main" val="20000"/>
                    </a:ext>
                  </a:extLst>
                </a:gridCol>
                <a:gridCol w="9998400">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释</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9555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在外加电场的作用下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金属晶体中的</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自由电子</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定向运动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因而形成电流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10077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导热性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金属晶体中自由电子运动时与金属原子碰撞并把能量从温度高的部分传导到温度低的部分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从而使整块金属达到相同的温度</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r h="98802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延展性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由于金属晶体中金属键是没有方向性的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各原子层之间发生相对滑动以后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仍保持金属键的作用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因而在一定外力作用下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只发生形变而不断裂</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08979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金属熔、沸点高低和硬度大小的比较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金属阳离子半径越小，所带电荷越多，则金属键越强，金属的熔、沸点就越高，硬度就越大，一般存在以下规律：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同周期金属单质，从左到右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熔、沸点升高、硬度增大。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同主族金属单质，从上到下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如碱金属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熔、沸点降低、硬度减小。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合金的熔、沸点比其各成分金属的熔、沸点低，硬度比其各成分金属的硬度大。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金属晶体熔点差别很大，如钠熔点很低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97.8℃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，而钨等金属熔点很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3 410℃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金属晶体硬度差别很大，如钠的硬度小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能用小刀切割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，而铬的硬度很大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以金刚石硬度为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则钠的硬度是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铬的硬度是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6524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使金属晶体熔化必须破坏其中的金属键。金属晶体熔、沸点高低和硬度大小一般取决于金属键的强弱，而金属键的强弱与金属阳离子所带电荷的多少及半径大小有关。由此判断下列说法正确的是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金属镁的熔点大于金属铝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碱金属单质的熔、沸点从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是逐渐增大的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金属铝的硬度大于金属钠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金属镁的硬度小于金属钙</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9071" y="876537"/>
            <a:ext cx="1186153" cy="401015"/>
          </a:xfrm>
          <a:prstGeom prst="rect">
            <a:avLst/>
          </a:prstGeom>
        </p:spPr>
      </p:pic>
    </p:spTree>
    <p:extLst>
      <p:ext uri="{BB962C8B-B14F-4D97-AF65-F5344CB8AC3E}">
        <p14:creationId xmlns:p14="http://schemas.microsoft.com/office/powerpoint/2010/main" val="30050061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晶体熔、沸点的因素是组成晶体的粒子间的相互作用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包括化学键和分子间作用力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找准是哪种作用再具体分析。影响金属晶体熔、沸点的因素是金属键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镁离子比铝离子的半径大且所带的电荷少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所以金属镁的金属键比金属铝弱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熔点低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离子的半径是逐渐增大的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所带电荷相同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金属键逐渐减弱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熔、沸点逐渐减小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因铝离子比钠离子的半径小且所带电荷多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金属铝的金属键比金属钠强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所以金属铝的硬度比金属钠大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因镁离子比钙离子的半径小而所带电荷相同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金属镁的金属键比金属钙强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所以金属镁的硬度比金属钙大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id="{8F9C8A71-4F6B-8EE3-575F-6F982CBBB178}"/>
              </a:ext>
            </a:extLst>
          </p:cNvPr>
          <p:cNvPicPr>
            <a:picLocks noChangeAspect="1"/>
          </p:cNvPicPr>
          <p:nvPr/>
        </p:nvPicPr>
        <p:blipFill>
          <a:blip r:embed="rId2"/>
          <a:stretch>
            <a:fillRect/>
          </a:stretch>
        </p:blipFill>
        <p:spPr>
          <a:xfrm>
            <a:off x="414954" y="852730"/>
            <a:ext cx="999732" cy="409339"/>
          </a:xfrm>
          <a:prstGeom prst="rect">
            <a:avLst/>
          </a:prstGeom>
        </p:spPr>
      </p:pic>
      <p:pic>
        <p:nvPicPr>
          <p:cNvPr id="5" name="图片 4">
            <a:extLst>
              <a:ext uri="{FF2B5EF4-FFF2-40B4-BE49-F238E27FC236}">
                <a16:creationId xmlns:a16="http://schemas.microsoft.com/office/drawing/2014/main" id="{7F8011F6-8CD5-8BDA-B8DE-6882BE932101}"/>
              </a:ext>
            </a:extLst>
          </p:cNvPr>
          <p:cNvPicPr>
            <a:picLocks noChangeAspect="1"/>
          </p:cNvPicPr>
          <p:nvPr/>
        </p:nvPicPr>
        <p:blipFill>
          <a:blip r:embed="rId3"/>
          <a:stretch>
            <a:fillRect/>
          </a:stretch>
        </p:blipFill>
        <p:spPr>
          <a:xfrm>
            <a:off x="403575" y="5290253"/>
            <a:ext cx="1046020" cy="423292"/>
          </a:xfrm>
          <a:prstGeom prst="rect">
            <a:avLst/>
          </a:prstGeom>
        </p:spPr>
      </p:pic>
      <p:sp>
        <p:nvSpPr>
          <p:cNvPr id="6" name="矩形 5"/>
          <p:cNvSpPr/>
          <p:nvPr/>
        </p:nvSpPr>
        <p:spPr>
          <a:xfrm>
            <a:off x="1414686" y="5271591"/>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94928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金属晶体熔、沸点高低取决于金属键的强弱。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金属阳离子所带电荷越多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半径越小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金属键越强。</a:t>
            </a:r>
            <a:endParaRPr lang="zh-CN" altLang="en-US" dirty="0"/>
          </a:p>
        </p:txBody>
      </p:sp>
      <p:pic>
        <p:nvPicPr>
          <p:cNvPr id="3" name="顿有所悟.eps" descr="id:2147492558;FounderCES"/>
          <p:cNvPicPr/>
          <p:nvPr/>
        </p:nvPicPr>
        <p:blipFill>
          <a:blip r:embed="rId2"/>
          <a:stretch>
            <a:fillRect/>
          </a:stretch>
        </p:blipFill>
        <p:spPr>
          <a:xfrm>
            <a:off x="531928" y="1045035"/>
            <a:ext cx="1641475" cy="359410"/>
          </a:xfrm>
          <a:prstGeom prst="rect">
            <a:avLst/>
          </a:prstGeom>
        </p:spPr>
      </p:pic>
    </p:spTree>
    <p:extLst>
      <p:ext uri="{BB962C8B-B14F-4D97-AF65-F5344CB8AC3E}">
        <p14:creationId xmlns:p14="http://schemas.microsoft.com/office/powerpoint/2010/main" val="1673212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离子晶体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的结构与性质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两种离子晶体类型比较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2"/>
          <a:stretch>
            <a:fillRect/>
          </a:stretch>
        </p:blipFill>
        <p:spPr>
          <a:xfrm>
            <a:off x="462186" y="908720"/>
            <a:ext cx="952500" cy="33401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2883027668"/>
              </p:ext>
            </p:extLst>
          </p:nvPr>
        </p:nvGraphicFramePr>
        <p:xfrm>
          <a:off x="343712" y="2024280"/>
          <a:ext cx="11502990" cy="4222363"/>
        </p:xfrm>
        <a:graphic>
          <a:graphicData uri="http://schemas.openxmlformats.org/drawingml/2006/table">
            <a:tbl>
              <a:tblPr firstRow="1" firstCol="1" bandRow="1"/>
              <a:tblGrid>
                <a:gridCol w="1431014">
                  <a:extLst>
                    <a:ext uri="{9D8B030D-6E8A-4147-A177-3AD203B41FA5}">
                      <a16:colId xmlns:a16="http://schemas.microsoft.com/office/drawing/2014/main" val="20000"/>
                    </a:ext>
                  </a:extLst>
                </a:gridCol>
                <a:gridCol w="2993036">
                  <a:extLst>
                    <a:ext uri="{9D8B030D-6E8A-4147-A177-3AD203B41FA5}">
                      <a16:colId xmlns:a16="http://schemas.microsoft.com/office/drawing/2014/main" val="20001"/>
                    </a:ext>
                  </a:extLst>
                </a:gridCol>
                <a:gridCol w="2654890">
                  <a:extLst>
                    <a:ext uri="{9D8B030D-6E8A-4147-A177-3AD203B41FA5}">
                      <a16:colId xmlns:a16="http://schemas.microsoft.com/office/drawing/2014/main" val="20002"/>
                    </a:ext>
                  </a:extLst>
                </a:gridCol>
                <a:gridCol w="2128938">
                  <a:extLst>
                    <a:ext uri="{9D8B030D-6E8A-4147-A177-3AD203B41FA5}">
                      <a16:colId xmlns:a16="http://schemas.microsoft.com/office/drawing/2014/main" val="20003"/>
                    </a:ext>
                  </a:extLst>
                </a:gridCol>
                <a:gridCol w="2295112">
                  <a:extLst>
                    <a:ext uri="{9D8B030D-6E8A-4147-A177-3AD203B41FA5}">
                      <a16:colId xmlns:a16="http://schemas.microsoft.com/office/drawing/2014/main" val="20004"/>
                    </a:ext>
                  </a:extLst>
                </a:gridCol>
              </a:tblGrid>
              <a:tr h="109728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晶胞结构</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距离最近且相等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的相反离子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每个晶胞含有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的离子数</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0325" marR="6032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164592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KBr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1479163">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CsBr</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CsI</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5122" name="25gh48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8822" y="3294315"/>
            <a:ext cx="1265238" cy="1287463"/>
          </a:xfrm>
          <a:prstGeom prst="rect">
            <a:avLst/>
          </a:prstGeom>
          <a:noFill/>
          <a:extLst>
            <a:ext uri="{909E8E84-426E-40DD-AFC4-6F175D3DCCD1}">
              <a14:hiddenFill xmlns:a14="http://schemas.microsoft.com/office/drawing/2010/main">
                <a:solidFill>
                  <a:srgbClr val="FFFFFF"/>
                </a:solidFill>
              </a14:hiddenFill>
            </a:ext>
          </a:extLst>
        </p:spPr>
      </p:pic>
      <p:pic>
        <p:nvPicPr>
          <p:cNvPr id="5121" name="25gh48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38822" y="4878491"/>
            <a:ext cx="1265238" cy="1279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7381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离子晶体中的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不一定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离子晶体的熔点不一定低于共价晶体，如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的熔点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2 613℃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1 713℃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离子晶体中除含离子键外不一定不含其他化学键，如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中除含离子键外，还含有共价键等。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由金属元素和非金属元素组成的晶体不一定是离子晶体，如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含有阳离子的晶体不一定是离子晶体，也可能是金属晶体。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离子晶体中不一定不含分子，如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晶体属于离子晶体，但含有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p>
          <a:p>
            <a:pPr>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904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70850"/>
            <a:ext cx="11485848" cy="3970318"/>
          </a:xfrm>
          <a:solidFill>
            <a:srgbClr val="E3F2E7"/>
          </a:solidFill>
        </p:spPr>
        <p:txBody>
          <a:bodyPr/>
          <a:lstStyle/>
          <a:p>
            <a:pPr algn="ct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离子晶体的判断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判断一种物质是不是离子晶体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我们可以根据物质的分类、组成和性质等方面进行判断。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利用物质的分类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金属离子和酸根离子、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形成的大多数盐、强碱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活泼金属的氧化物和过氧化物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活泼金属的氢化物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活泼金属的硫化物等都是离子晶体</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2580;FounderCES"/>
          <p:cNvPicPr/>
          <p:nvPr/>
        </p:nvPicPr>
        <p:blipFill>
          <a:blip r:embed="rId2"/>
          <a:stretch>
            <a:fillRect/>
          </a:stretch>
        </p:blipFill>
        <p:spPr>
          <a:xfrm>
            <a:off x="478233" y="1106087"/>
            <a:ext cx="1540510" cy="359410"/>
          </a:xfrm>
          <a:prstGeom prst="rect">
            <a:avLst/>
          </a:prstGeom>
        </p:spPr>
      </p:pic>
    </p:spTree>
    <p:extLst>
      <p:ext uri="{BB962C8B-B14F-4D97-AF65-F5344CB8AC3E}">
        <p14:creationId xmlns:p14="http://schemas.microsoft.com/office/powerpoint/2010/main" val="10658965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金属键</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电子气理论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把金属键描述为金属原子脱落下来的价电子形成遍布整块晶体的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，被所有原子所共用，从而把所有的金属原子维系在一起。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成键粒子：金属阳离子和自由电子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566814" y="696703"/>
            <a:ext cx="6935079" cy="644065"/>
          </a:xfrm>
          <a:prstGeom prst="rect">
            <a:avLst/>
          </a:prstGeom>
        </p:spPr>
      </p:pic>
      <p:pic>
        <p:nvPicPr>
          <p:cNvPr id="5" name="图片 4"/>
          <p:cNvPicPr>
            <a:picLocks noChangeAspect="1"/>
          </p:cNvPicPr>
          <p:nvPr/>
        </p:nvPicPr>
        <p:blipFill>
          <a:blip r:embed="rId3"/>
          <a:stretch>
            <a:fillRect/>
          </a:stretch>
        </p:blipFill>
        <p:spPr>
          <a:xfrm>
            <a:off x="360854" y="1503446"/>
            <a:ext cx="1536380" cy="461604"/>
          </a:xfrm>
          <a:prstGeom prst="rect">
            <a:avLst/>
          </a:prstGeom>
        </p:spPr>
      </p:pic>
    </p:spTree>
    <p:extLst>
      <p:ext uri="{BB962C8B-B14F-4D97-AF65-F5344CB8AC3E}">
        <p14:creationId xmlns:p14="http://schemas.microsoft.com/office/powerpoint/2010/main" val="17734140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68925"/>
            <a:ext cx="11485848" cy="3900235"/>
          </a:xfrm>
          <a:solidFill>
            <a:srgbClr val="E3F2E7"/>
          </a:solidFill>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利用元素的性质和种类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如成键元素的电负性差值大于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的物质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部分金属元素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特别是活泼的金属元素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如第</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与非金属元素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特别是活泼的非金属元素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如第</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ⅥA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ⅦA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族元素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组成的化合物。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利用物质的性质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离子晶体一般具有较高的熔、沸点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难挥发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硬而脆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固体不导电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但熔融或溶于水时能导电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大多数离子晶体易溶于极性溶剂而难溶于非极性溶剂。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68774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与硫所形成的化合物</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晶体的晶胞如图所示。下列判断正确的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该晶体属于分子晶体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该晶胞中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数目不相等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晶胞中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周围最靠近的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氧化锌的熔点大于硫化锌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p:pic>
        <p:nvPicPr>
          <p:cNvPr id="8" name="25gh488.jpg" descr="id:2147492594;FounderCES"/>
          <p:cNvPicPr/>
          <p:nvPr/>
        </p:nvPicPr>
        <p:blipFill>
          <a:blip r:embed="rId3"/>
          <a:stretch>
            <a:fillRect/>
          </a:stretch>
        </p:blipFill>
        <p:spPr>
          <a:xfrm>
            <a:off x="7175326" y="1700808"/>
            <a:ext cx="2619375" cy="1719580"/>
          </a:xfrm>
          <a:prstGeom prst="rect">
            <a:avLst/>
          </a:prstGeom>
        </p:spPr>
      </p:pic>
    </p:spTree>
    <p:extLst>
      <p:ext uri="{BB962C8B-B14F-4D97-AF65-F5344CB8AC3E}">
        <p14:creationId xmlns:p14="http://schemas.microsoft.com/office/powerpoint/2010/main" val="29234936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878545"/>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属于离子晶体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该晶胞中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lnSpc>
                    <a:spcPct val="12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从图中可以看出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晶胞中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构成</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四面体的中心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周围最靠近的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周围最靠近的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氧化锌与硫化锌相比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二者都形成离子晶体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半径比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氧化锌的离子键比硫化锌强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所以氧化锌的熔点大于硫化锌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878545"/>
              </a:xfrm>
              <a:blipFill rotWithShape="0">
                <a:blip r:embed="rId2"/>
                <a:stretch>
                  <a:fillRect l="-796" r="-849" b="-4017"/>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D8BBA97-4829-C4FF-5518-2B3BC4857648}"/>
              </a:ext>
            </a:extLst>
          </p:cNvPr>
          <p:cNvPicPr>
            <a:picLocks noChangeAspect="1"/>
          </p:cNvPicPr>
          <p:nvPr/>
        </p:nvPicPr>
        <p:blipFill>
          <a:blip r:embed="rId3"/>
          <a:stretch>
            <a:fillRect/>
          </a:stretch>
        </p:blipFill>
        <p:spPr>
          <a:xfrm>
            <a:off x="405158" y="818050"/>
            <a:ext cx="1046020" cy="428292"/>
          </a:xfrm>
          <a:prstGeom prst="rect">
            <a:avLst/>
          </a:prstGeom>
        </p:spPr>
      </p:pic>
      <p:pic>
        <p:nvPicPr>
          <p:cNvPr id="4" name="25gh488.jpg" descr="id:2147492594;FounderCES"/>
          <p:cNvPicPr/>
          <p:nvPr/>
        </p:nvPicPr>
        <p:blipFill>
          <a:blip r:embed="rId4"/>
          <a:stretch>
            <a:fillRect/>
          </a:stretch>
        </p:blipFill>
        <p:spPr>
          <a:xfrm>
            <a:off x="5447134" y="3814393"/>
            <a:ext cx="2619375" cy="1719580"/>
          </a:xfrm>
          <a:prstGeom prst="rect">
            <a:avLst/>
          </a:prstGeom>
        </p:spPr>
      </p:pic>
      <p:pic>
        <p:nvPicPr>
          <p:cNvPr id="5" name="图片 4">
            <a:extLst>
              <a:ext uri="{FF2B5EF4-FFF2-40B4-BE49-F238E27FC236}">
                <a16:creationId xmlns:a16="http://schemas.microsoft.com/office/drawing/2014/main" id="{5929A77D-1E30-B0D6-23A3-F49940DE3048}"/>
              </a:ext>
            </a:extLst>
          </p:cNvPr>
          <p:cNvPicPr>
            <a:picLocks noChangeAspect="1"/>
          </p:cNvPicPr>
          <p:nvPr/>
        </p:nvPicPr>
        <p:blipFill>
          <a:blip r:embed="rId5"/>
          <a:stretch>
            <a:fillRect/>
          </a:stretch>
        </p:blipFill>
        <p:spPr>
          <a:xfrm>
            <a:off x="403575" y="3691643"/>
            <a:ext cx="1046020" cy="423292"/>
          </a:xfrm>
          <a:prstGeom prst="rect">
            <a:avLst/>
          </a:prstGeom>
        </p:spPr>
      </p:pic>
      <p:sp>
        <p:nvSpPr>
          <p:cNvPr id="6" name="矩形 5"/>
          <p:cNvSpPr/>
          <p:nvPr/>
        </p:nvSpPr>
        <p:spPr>
          <a:xfrm>
            <a:off x="1414686" y="3672456"/>
            <a:ext cx="407484" cy="461665"/>
          </a:xfrm>
          <a:prstGeom prst="rect">
            <a:avLst/>
          </a:prstGeom>
        </p:spPr>
        <p:txBody>
          <a:bodyPr wrap="none">
            <a:spAutoFit/>
          </a:bodyPr>
          <a:lstStyle/>
          <a:p>
            <a:r>
              <a:rPr lang="en-US" altLang="zh-CN" sz="2400" dirty="0">
                <a:solidFill>
                  <a:srgbClr val="000000"/>
                </a:solidFill>
              </a:rPr>
              <a:t>D</a:t>
            </a:r>
            <a:endParaRPr lang="zh-CN" altLang="en-US" dirty="0"/>
          </a:p>
        </p:txBody>
      </p:sp>
    </p:spTree>
    <p:extLst>
      <p:ext uri="{BB962C8B-B14F-4D97-AF65-F5344CB8AC3E}">
        <p14:creationId xmlns:p14="http://schemas.microsoft.com/office/powerpoint/2010/main" val="7369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a:solidFill>
            <a:srgbClr val="E3F2E7"/>
          </a:solidFill>
        </p:spPr>
        <p:txBody>
          <a:bodyPr/>
          <a:lstStyle/>
          <a:p>
            <a:pPr algn="ct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解答有关离子晶体的结构问题的思维</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流程</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a:endParaRPr lang="en-US"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顿有所悟.eps" descr="id:2147492615;FounderCES"/>
          <p:cNvPicPr/>
          <p:nvPr/>
        </p:nvPicPr>
        <p:blipFill>
          <a:blip r:embed="rId2"/>
          <a:stretch>
            <a:fillRect/>
          </a:stretch>
        </p:blipFill>
        <p:spPr>
          <a:xfrm>
            <a:off x="541259" y="892976"/>
            <a:ext cx="1641475" cy="359410"/>
          </a:xfrm>
          <a:prstGeom prst="rect">
            <a:avLst/>
          </a:prstGeom>
        </p:spPr>
      </p:pic>
      <p:pic>
        <p:nvPicPr>
          <p:cNvPr id="4" name="25GH489.eps" descr="id:2147492622;FounderCES"/>
          <p:cNvPicPr/>
          <p:nvPr/>
        </p:nvPicPr>
        <p:blipFill>
          <a:blip r:embed="rId3"/>
          <a:stretch>
            <a:fillRect/>
          </a:stretch>
        </p:blipFill>
        <p:spPr>
          <a:xfrm>
            <a:off x="2998862" y="1510137"/>
            <a:ext cx="5812728" cy="1368986"/>
          </a:xfrm>
          <a:prstGeom prst="rect">
            <a:avLst/>
          </a:prstGeom>
        </p:spPr>
      </p:pic>
    </p:spTree>
    <p:extLst>
      <p:ext uri="{BB962C8B-B14F-4D97-AF65-F5344CB8AC3E}">
        <p14:creationId xmlns:p14="http://schemas.microsoft.com/office/powerpoint/2010/main" val="3445283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过渡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晶体与混合型晶体的结构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典型晶体与过渡晶体的关系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纯粹的典型晶体是不多的，大多数晶体是它们之间的过渡晶体。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离子晶体与共价晶体之间的过渡晶体，离子键成分的百分数占主要地位时，通常当作离子晶体来处理；当离子键成分的百分数很少，共价键占主要地位时，通常当作共价晶体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或分子晶体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来处理。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2688;FounderCES">
            <a:extLst>
              <a:ext uri="{FF2B5EF4-FFF2-40B4-BE49-F238E27FC236}">
                <a16:creationId xmlns:a16="http://schemas.microsoft.com/office/drawing/2014/main" id="{4DDFBDED-685A-F74F-DD81-CC2493885AB4}"/>
              </a:ext>
            </a:extLst>
          </p:cNvPr>
          <p:cNvPicPr>
            <a:picLocks noChangeAspect="1"/>
          </p:cNvPicPr>
          <p:nvPr/>
        </p:nvPicPr>
        <p:blipFill>
          <a:blip r:embed="rId2"/>
          <a:stretch>
            <a:fillRect/>
          </a:stretch>
        </p:blipFill>
        <p:spPr>
          <a:xfrm>
            <a:off x="406574" y="910392"/>
            <a:ext cx="952500" cy="334537"/>
          </a:xfrm>
          <a:prstGeom prst="rect">
            <a:avLst/>
          </a:prstGeom>
        </p:spPr>
      </p:pic>
    </p:spTree>
    <p:extLst>
      <p:ext uri="{BB962C8B-B14F-4D97-AF65-F5344CB8AC3E}">
        <p14:creationId xmlns:p14="http://schemas.microsoft.com/office/powerpoint/2010/main" val="5841793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5916"/>
          </a:xfrm>
        </p:spPr>
        <p:txBody>
          <a:bodyPr/>
          <a:lstStyle/>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石墨与金刚石的比较</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22626546"/>
              </p:ext>
            </p:extLst>
          </p:nvPr>
        </p:nvGraphicFramePr>
        <p:xfrm>
          <a:off x="343712" y="1433525"/>
          <a:ext cx="11502991" cy="4796927"/>
        </p:xfrm>
        <a:graphic>
          <a:graphicData uri="http://schemas.openxmlformats.org/drawingml/2006/table">
            <a:tbl>
              <a:tblPr firstRow="1" firstCol="1" bandRow="1"/>
              <a:tblGrid>
                <a:gridCol w="3087198">
                  <a:extLst>
                    <a:ext uri="{9D8B030D-6E8A-4147-A177-3AD203B41FA5}">
                      <a16:colId xmlns:a16="http://schemas.microsoft.com/office/drawing/2014/main" val="20000"/>
                    </a:ext>
                  </a:extLst>
                </a:gridCol>
                <a:gridCol w="3312368">
                  <a:extLst>
                    <a:ext uri="{9D8B030D-6E8A-4147-A177-3AD203B41FA5}">
                      <a16:colId xmlns:a16="http://schemas.microsoft.com/office/drawing/2014/main" val="20001"/>
                    </a:ext>
                  </a:extLst>
                </a:gridCol>
                <a:gridCol w="5103425">
                  <a:extLst>
                    <a:ext uri="{9D8B030D-6E8A-4147-A177-3AD203B41FA5}">
                      <a16:colId xmlns:a16="http://schemas.microsoft.com/office/drawing/2014/main" val="20002"/>
                    </a:ext>
                  </a:extLst>
                </a:gridCol>
              </a:tblGrid>
              <a:tr h="350709">
                <a:tc>
                  <a:txBody>
                    <a:bodyPr/>
                    <a:lstStyle/>
                    <a:p>
                      <a:pPr algn="ctr" hangingPunct="0">
                        <a:lnSpc>
                          <a:spcPct val="13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比较项目</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金刚石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石墨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0000"/>
                  </a:ext>
                </a:extLst>
              </a:tr>
              <a:tr h="343464">
                <a:tc>
                  <a:txBody>
                    <a:bodyPr/>
                    <a:lstStyle/>
                    <a:p>
                      <a:pPr algn="ctr" hangingPunct="0">
                        <a:lnSpc>
                          <a:spcPct val="13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晶体类型</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混合型晶体</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336219">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构成粒子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碳原子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碳原子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r h="833030">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粒子间的作用力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dirty="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共价键、范德华力、类似金属键的作用力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3"/>
                  </a:ext>
                </a:extLst>
              </a:tr>
              <a:tr h="348151">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每个碳原子的杂化方式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杂化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杂化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4"/>
                  </a:ext>
                </a:extLst>
              </a:tr>
              <a:tr h="348151">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碳原子形成的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σ</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5"/>
                  </a:ext>
                </a:extLst>
              </a:tr>
              <a:tr h="348151">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碳原子有无剩余价电子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有一个</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2p</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6"/>
                  </a:ext>
                </a:extLst>
              </a:tr>
              <a:tr h="376953">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配位数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7"/>
                  </a:ext>
                </a:extLst>
              </a:tr>
              <a:tr h="43828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晶体结构特征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共价键形成三维骨架结构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层状结构、层内为平面六元并环结构</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8"/>
                  </a:ext>
                </a:extLst>
              </a:tr>
              <a:tr h="432048">
                <a:tc>
                  <a:txBody>
                    <a:bodyPr/>
                    <a:lstStyle/>
                    <a:p>
                      <a:pPr algn="ctr" hangingPunct="0">
                        <a:lnSpc>
                          <a:spcPct val="13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物理性质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熔点高、硬度大、不导电</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熔点比金刚石高</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质软、滑腻、易导电</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5333000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图是石墨、足球烯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、金刚石三种晶体的结构图。下列说法正确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140835" algn="l"/>
                <a:tab pos="77412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140835" algn="l"/>
                <a:tab pos="774128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207000" algn="l"/>
                <a:tab pos="8612188"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金刚石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这三种物质是碳的同分异构体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燃烧产物相同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这三种物质熔化时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克服的粒子间作用力都是化学键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等物质的量的石墨、金刚石所含的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石墨晶体中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的键长短于金刚石的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则金刚石比石墨稳定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3.EPS" descr="id:2147492717;FounderCES">
            <a:extLst>
              <a:ext uri="{FF2B5EF4-FFF2-40B4-BE49-F238E27FC236}">
                <a16:creationId xmlns:a16="http://schemas.microsoft.com/office/drawing/2014/main" id="{FFA34D28-D2DA-C5C3-D273-26F00142E0E5}"/>
              </a:ext>
            </a:extLst>
          </p:cNvPr>
          <p:cNvPicPr>
            <a:picLocks noChangeAspect="1"/>
          </p:cNvPicPr>
          <p:nvPr/>
        </p:nvPicPr>
        <p:blipFill>
          <a:blip r:embed="rId2"/>
          <a:stretch>
            <a:fillRect/>
          </a:stretch>
        </p:blipFill>
        <p:spPr>
          <a:xfrm>
            <a:off x="387229" y="890790"/>
            <a:ext cx="1167995" cy="376726"/>
          </a:xfrm>
          <a:prstGeom prst="rect">
            <a:avLst/>
          </a:prstGeom>
        </p:spPr>
      </p:pic>
      <p:pic>
        <p:nvPicPr>
          <p:cNvPr id="5" name="25gh490.jpg" descr="id:2147492651;FounderCES"/>
          <p:cNvPicPr/>
          <p:nvPr/>
        </p:nvPicPr>
        <p:blipFill>
          <a:blip r:embed="rId3"/>
          <a:stretch>
            <a:fillRect/>
          </a:stretch>
        </p:blipFill>
        <p:spPr>
          <a:xfrm>
            <a:off x="2062758" y="1521498"/>
            <a:ext cx="1392555" cy="1412240"/>
          </a:xfrm>
          <a:prstGeom prst="rect">
            <a:avLst/>
          </a:prstGeom>
        </p:spPr>
      </p:pic>
      <p:pic>
        <p:nvPicPr>
          <p:cNvPr id="6" name="25gh491.jpg" descr="id:2147492658;FounderCES"/>
          <p:cNvPicPr/>
          <p:nvPr/>
        </p:nvPicPr>
        <p:blipFill>
          <a:blip r:embed="rId4"/>
          <a:stretch>
            <a:fillRect/>
          </a:stretch>
        </p:blipFill>
        <p:spPr>
          <a:xfrm>
            <a:off x="5879182" y="1639024"/>
            <a:ext cx="1241425" cy="1247775"/>
          </a:xfrm>
          <a:prstGeom prst="rect">
            <a:avLst/>
          </a:prstGeom>
        </p:spPr>
      </p:pic>
      <p:pic>
        <p:nvPicPr>
          <p:cNvPr id="7" name="25gh492.jpg" descr="id:2147492665;FounderCES"/>
          <p:cNvPicPr/>
          <p:nvPr/>
        </p:nvPicPr>
        <p:blipFill>
          <a:blip r:embed="rId5"/>
          <a:stretch>
            <a:fillRect/>
          </a:stretch>
        </p:blipFill>
        <p:spPr>
          <a:xfrm>
            <a:off x="9047534" y="1521498"/>
            <a:ext cx="1637030" cy="1291590"/>
          </a:xfrm>
          <a:prstGeom prst="rect">
            <a:avLst/>
          </a:prstGeom>
        </p:spPr>
      </p:pic>
    </p:spTree>
    <p:extLst>
      <p:ext uri="{BB962C8B-B14F-4D97-AF65-F5344CB8AC3E}">
        <p14:creationId xmlns:p14="http://schemas.microsoft.com/office/powerpoint/2010/main" val="1403527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13974"/>
              </a:xfrm>
            </p:spPr>
            <p:txBody>
              <a:bodyPr/>
              <a:lstStyle/>
              <a:p>
                <a:pPr algn="dist"/>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、足球烯</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baseline="-25000" dirty="0">
                    <a:solidFill>
                      <a:srgbClr val="000000"/>
                    </a:solidFill>
                    <a:latin typeface="Times New Roman" panose="02020603050405020304" pitchFamily="18" charset="0"/>
                    <a:ea typeface="宋体" panose="02010600030101010101" pitchFamily="2" charset="-122"/>
                  </a:rPr>
                  <a:t>60</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、金刚石是碳元素形成的不同单质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属于同素异形体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充分燃烧的产物均为</a:t>
                </a:r>
                <a:r>
                  <a:rPr lang="en-US" altLang="zh-CN" b="1" dirty="0">
                    <a:solidFill>
                      <a:srgbClr val="000000"/>
                    </a:solidFill>
                    <a:latin typeface="Times New Roman" panose="02020603050405020304" pitchFamily="18" charset="0"/>
                    <a:ea typeface="宋体" panose="02010600030101010101" pitchFamily="2" charset="-122"/>
                  </a:rPr>
                  <a:t>CO</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这三种物质熔化时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金刚石克服的粒子间作用力是化学键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石墨是混合型晶体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熔化时既要破坏范德华力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也要破坏化学键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足球烯是分子晶体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熔化时主要破坏范德华力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石墨所含的</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数目为</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cs typeface="Times New Roman" panose="02020603050405020304" pitchFamily="18" charset="0"/>
                </a:endParaRPr>
              </a:p>
              <a:p>
                <a:pPr algn="dist">
                  <a:lnSpc>
                    <a:spcPct val="120000"/>
                  </a:lnSpc>
                </a:pP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金刚石所含的</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数目为</a:t>
                </a:r>
                <a:r>
                  <a:rPr lang="en-US" altLang="zh-CN" b="1" dirty="0">
                    <a:solidFill>
                      <a:srgbClr val="000000"/>
                    </a:solidFill>
                    <a:latin typeface="Times New Roman" panose="02020603050405020304" pitchFamily="18" charset="0"/>
                    <a:ea typeface="宋体" panose="02010600030101010101" pitchFamily="2" charset="-122"/>
                  </a:rPr>
                  <a:t>4</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楷体" panose="02010609060101010101" pitchFamily="49" charset="-122"/>
                  </a:rPr>
                  <a:t> </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数目之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石墨晶体中</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的键长小于金刚石中</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石墨晶体中</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的键能大于金刚石中</a:t>
                </a:r>
                <a:r>
                  <a:rPr lang="en-US" altLang="zh-CN" b="1" dirty="0">
                    <a:solidFill>
                      <a:srgbClr val="000000"/>
                    </a:solidFill>
                    <a:latin typeface="Times New Roman" panose="02020603050405020304" pitchFamily="18" charset="0"/>
                    <a:ea typeface="宋体" panose="02010600030101010101" pitchFamily="2" charset="-122"/>
                  </a:rPr>
                  <a:t>C</a:t>
                </a:r>
                <a:r>
                  <a:rPr lang="en-US" altLang="zh-CN" b="1" dirty="0">
                    <a:solidFill>
                      <a:srgbClr val="000000"/>
                    </a:solidFill>
                    <a:latin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的键能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则石墨比金刚石稳定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dirty="0"/>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13974"/>
              </a:xfrm>
              <a:blipFill rotWithShape="0">
                <a:blip r:embed="rId2"/>
                <a:stretch>
                  <a:fillRect l="-796" r="-849"/>
                </a:stretch>
              </a:blipFill>
            </p:spPr>
            <p:txBody>
              <a:bodyPr/>
              <a:lstStyle/>
              <a:p>
                <a:r>
                  <a:rPr lang="zh-CN" altLang="en-US">
                    <a:noFill/>
                  </a:rPr>
                  <a:t> </a:t>
                </a:r>
              </a:p>
            </p:txBody>
          </p:sp>
        </mc:Fallback>
      </mc:AlternateContent>
      <p:pic>
        <p:nvPicPr>
          <p:cNvPr id="3" name="图片 2">
            <a:extLst>
              <a:ext uri="{FF2B5EF4-FFF2-40B4-BE49-F238E27FC236}">
                <a16:creationId xmlns:a16="http://schemas.microsoft.com/office/drawing/2014/main" id="{FD8BBA97-4829-C4FF-5518-2B3BC4857648}"/>
              </a:ext>
            </a:extLst>
          </p:cNvPr>
          <p:cNvPicPr>
            <a:picLocks noChangeAspect="1"/>
          </p:cNvPicPr>
          <p:nvPr/>
        </p:nvPicPr>
        <p:blipFill>
          <a:blip r:embed="rId3"/>
          <a:stretch>
            <a:fillRect/>
          </a:stretch>
        </p:blipFill>
        <p:spPr>
          <a:xfrm>
            <a:off x="405158" y="818050"/>
            <a:ext cx="1046020" cy="428292"/>
          </a:xfrm>
          <a:prstGeom prst="rect">
            <a:avLst/>
          </a:prstGeom>
        </p:spPr>
      </p:pic>
      <p:pic>
        <p:nvPicPr>
          <p:cNvPr id="4" name="25gh490.jpg" descr="id:2147492651;FounderCES"/>
          <p:cNvPicPr/>
          <p:nvPr/>
        </p:nvPicPr>
        <p:blipFill>
          <a:blip r:embed="rId4"/>
          <a:stretch>
            <a:fillRect/>
          </a:stretch>
        </p:blipFill>
        <p:spPr>
          <a:xfrm>
            <a:off x="3698592" y="4704422"/>
            <a:ext cx="1392555" cy="1412240"/>
          </a:xfrm>
          <a:prstGeom prst="rect">
            <a:avLst/>
          </a:prstGeom>
        </p:spPr>
      </p:pic>
      <p:pic>
        <p:nvPicPr>
          <p:cNvPr id="5" name="25gh491.jpg" descr="id:2147492658;FounderCES"/>
          <p:cNvPicPr/>
          <p:nvPr/>
        </p:nvPicPr>
        <p:blipFill>
          <a:blip r:embed="rId5"/>
          <a:stretch>
            <a:fillRect/>
          </a:stretch>
        </p:blipFill>
        <p:spPr>
          <a:xfrm>
            <a:off x="5879182" y="4942598"/>
            <a:ext cx="1241425" cy="1247775"/>
          </a:xfrm>
          <a:prstGeom prst="rect">
            <a:avLst/>
          </a:prstGeom>
        </p:spPr>
      </p:pic>
      <p:pic>
        <p:nvPicPr>
          <p:cNvPr id="6" name="25gh492.jpg" descr="id:2147492665;FounderCES"/>
          <p:cNvPicPr/>
          <p:nvPr/>
        </p:nvPicPr>
        <p:blipFill>
          <a:blip r:embed="rId6"/>
          <a:stretch>
            <a:fillRect/>
          </a:stretch>
        </p:blipFill>
        <p:spPr>
          <a:xfrm>
            <a:off x="7927820" y="4798752"/>
            <a:ext cx="1637030" cy="1291590"/>
          </a:xfrm>
          <a:prstGeom prst="rect">
            <a:avLst/>
          </a:prstGeom>
        </p:spPr>
      </p:pic>
      <p:sp>
        <p:nvSpPr>
          <p:cNvPr id="8" name="矩形 7"/>
          <p:cNvSpPr/>
          <p:nvPr/>
        </p:nvSpPr>
        <p:spPr>
          <a:xfrm>
            <a:off x="2856432" y="6086605"/>
            <a:ext cx="7631262" cy="646331"/>
          </a:xfrm>
          <a:prstGeom prst="rect">
            <a:avLst/>
          </a:prstGeom>
        </p:spPr>
        <p:txBody>
          <a:bodyPr wrap="square">
            <a:spAutoFit/>
          </a:bodyPr>
          <a:lstStyle/>
          <a:p>
            <a:pPr algn="ctr">
              <a:lnSpc>
                <a:spcPct val="150000"/>
              </a:lnSpc>
              <a:spcAft>
                <a:spcPts val="0"/>
              </a:spcAft>
              <a:tabLst>
                <a:tab pos="5654675" algn="l"/>
                <a:tab pos="8612188" algn="l"/>
              </a:tabLst>
            </a:pPr>
            <a:r>
              <a:rPr lang="zh-CN" altLang="zh-CN" sz="2400" dirty="0" smtClean="0">
                <a:solidFill>
                  <a:srgbClr val="000000"/>
                </a:solidFill>
                <a:cs typeface="Times New Roman" panose="02020603050405020304" pitchFamily="18" charset="0"/>
              </a:rPr>
              <a:t>石墨</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足球烯</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金刚石</a:t>
            </a:r>
            <a:endParaRPr lang="zh-CN" altLang="zh-CN" sz="1050" dirty="0">
              <a:solidFill>
                <a:srgbClr val="000000"/>
              </a:solidFill>
              <a:cs typeface="Times New Roman" panose="02020603050405020304" pitchFamily="18" charset="0"/>
            </a:endParaRPr>
          </a:p>
        </p:txBody>
      </p:sp>
      <p:pic>
        <p:nvPicPr>
          <p:cNvPr id="9" name="图片 8"/>
          <p:cNvPicPr>
            <a:picLocks noChangeAspect="1"/>
          </p:cNvPicPr>
          <p:nvPr/>
        </p:nvPicPr>
        <p:blipFill>
          <a:blip r:embed="rId7"/>
          <a:stretch>
            <a:fillRect/>
          </a:stretch>
        </p:blipFill>
        <p:spPr>
          <a:xfrm>
            <a:off x="415321" y="5849279"/>
            <a:ext cx="1046020" cy="423292"/>
          </a:xfrm>
          <a:prstGeom prst="rect">
            <a:avLst/>
          </a:prstGeom>
        </p:spPr>
      </p:pic>
      <p:sp>
        <p:nvSpPr>
          <p:cNvPr id="10" name="矩形 9"/>
          <p:cNvSpPr/>
          <p:nvPr/>
        </p:nvSpPr>
        <p:spPr>
          <a:xfrm>
            <a:off x="1483738" y="5824433"/>
            <a:ext cx="407484" cy="461665"/>
          </a:xfrm>
          <a:prstGeom prst="rect">
            <a:avLst/>
          </a:prstGeom>
        </p:spPr>
        <p:txBody>
          <a:bodyPr wrap="none">
            <a:spAutoFit/>
          </a:bodyPr>
          <a:lstStyle/>
          <a:p>
            <a:r>
              <a:rPr lang="en-US" altLang="zh-CN" sz="2400" dirty="0">
                <a:solidFill>
                  <a:srgbClr val="000000"/>
                </a:solidFill>
              </a:rPr>
              <a:t>C</a:t>
            </a:r>
            <a:endParaRPr lang="zh-CN" altLang="en-US" dirty="0"/>
          </a:p>
        </p:txBody>
      </p:sp>
    </p:spTree>
    <p:extLst>
      <p:ext uri="{BB962C8B-B14F-4D97-AF65-F5344CB8AC3E}">
        <p14:creationId xmlns:p14="http://schemas.microsoft.com/office/powerpoint/2010/main" val="1327176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30602"/>
            <a:ext cx="11485848" cy="1130246"/>
          </a:xfrm>
          <a:solidFill>
            <a:srgbClr val="E3F2E7"/>
          </a:solidFill>
        </p:spPr>
        <p:txBody>
          <a:bodyPr/>
          <a:lstStyle/>
          <a:p>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本题需先判断晶体所属类型及物质中所含的作用力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因此明确四大晶体类型的结构特点是关键。</a:t>
            </a:r>
            <a:endParaRPr lang="zh-CN" altLang="en-US" dirty="0"/>
          </a:p>
        </p:txBody>
      </p:sp>
      <p:pic>
        <p:nvPicPr>
          <p:cNvPr id="4" name="顿有所悟.eps" descr="id:2147492686;FounderCES"/>
          <p:cNvPicPr/>
          <p:nvPr/>
        </p:nvPicPr>
        <p:blipFill>
          <a:blip r:embed="rId2"/>
          <a:stretch>
            <a:fillRect/>
          </a:stretch>
        </p:blipFill>
        <p:spPr>
          <a:xfrm>
            <a:off x="513266" y="1057003"/>
            <a:ext cx="1641475" cy="359410"/>
          </a:xfrm>
          <a:prstGeom prst="rect">
            <a:avLst/>
          </a:prstGeom>
        </p:spPr>
      </p:pic>
    </p:spTree>
    <p:extLst>
      <p:ext uri="{BB962C8B-B14F-4D97-AF65-F5344CB8AC3E}">
        <p14:creationId xmlns:p14="http://schemas.microsoft.com/office/powerpoint/2010/main" val="2517676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金属键的强弱与金属的性质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金属键的强弱主要取决于金属元素的原子半径和价电子数。原子半径越大，价电子数越少，金属键越弱；反之，金属键越强。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金属键越强，金属的熔、沸点越高，硬度越大。如熔点最高的金属是钨，硬度最大的金属是铬。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4697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通过金属阳离子与自由电子之间的较强作用形成的晶体是金属晶体。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电子气理论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解释金属的物理性质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延展性：当金属受到外力作用时，晶体中的各原子层就会发生相对滑动，但不会改变原来的排列方式，而且弥漫在金属原子间的电子气可以起到类似轴承中滚珠之间润滑剂的作用，所以金属有良好的延展性。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导电性：在外加电场的作用下，金属晶体中的自由电子做定向移动而形成电流，呈现良好的导电性。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导热性：电子气中的自由电子在热的作用下与金属原子频繁碰撞，从而引起两者能量的交换。</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1832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离子晶体</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概念及构成粒子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概念：由阳离子和阴离子相互作用而形成的晶体。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构成粒子：</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阳离子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阴离子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，有的还存在电中性分子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粒子间的作用力：主要是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离子键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等离子晶体中还存在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共价键、氢键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808078"/>
            <a:ext cx="1588693" cy="500939"/>
          </a:xfrm>
          <a:prstGeom prst="rect">
            <a:avLst/>
          </a:prstGeom>
        </p:spPr>
      </p:pic>
    </p:spTree>
    <p:extLst>
      <p:ext uri="{BB962C8B-B14F-4D97-AF65-F5344CB8AC3E}">
        <p14:creationId xmlns:p14="http://schemas.microsoft.com/office/powerpoint/2010/main" val="1014135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00467"/>
          </a:xfrm>
        </p:spPr>
        <p:txBody>
          <a:bodyPr/>
          <a:lstStyle/>
          <a:p>
            <a:pPr hangingPunct="0">
              <a:spcAft>
                <a:spcPts val="0"/>
              </a:spcAft>
            </a:pP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典型离子晶体的结构特征</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配位数：一个离子周围最邻近的异电性离子的数目。</a:t>
            </a:r>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834077655"/>
              </p:ext>
            </p:extLst>
          </p:nvPr>
        </p:nvGraphicFramePr>
        <p:xfrm>
          <a:off x="343711" y="1951516"/>
          <a:ext cx="11502992" cy="4344516"/>
        </p:xfrm>
        <a:graphic>
          <a:graphicData uri="http://schemas.openxmlformats.org/drawingml/2006/table">
            <a:tbl>
              <a:tblPr firstRow="1" firstCol="1" bandRow="1"/>
              <a:tblGrid>
                <a:gridCol w="1647039">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gridCol w="4095313">
                  <a:extLst>
                    <a:ext uri="{9D8B030D-6E8A-4147-A177-3AD203B41FA5}">
                      <a16:colId xmlns:a16="http://schemas.microsoft.com/office/drawing/2014/main" val="20003"/>
                    </a:ext>
                  </a:extLst>
                </a:gridCol>
              </a:tblGrid>
              <a:tr h="1944216">
                <a:tc>
                  <a:txBody>
                    <a:bodyPr/>
                    <a:lstStyle/>
                    <a:p>
                      <a:pPr algn="ctr" hangingPunct="0">
                        <a:lnSpc>
                          <a:spcPct val="150000"/>
                        </a:lnSpc>
                        <a:spcAft>
                          <a:spcPts val="0"/>
                        </a:spcAft>
                      </a:pPr>
                      <a:r>
                        <a:rPr lang="zh-CN" sz="21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晶体结构模型</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配位数</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配位数都为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1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1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配位数都为</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1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配位数为</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1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配位数为</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晶胞中粒子数</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1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阴、阳离子</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个数比</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化学式</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CsCl</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CaF</a:t>
                      </a:r>
                      <a:r>
                        <a:rPr lang="en-US" sz="21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pic>
        <p:nvPicPr>
          <p:cNvPr id="1027" name="cc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2838" y="2119897"/>
            <a:ext cx="1295400" cy="16541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cc5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3158" y="2136696"/>
            <a:ext cx="1333500" cy="16986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cc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7534" y="2170826"/>
            <a:ext cx="1531938" cy="1630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177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离子晶体的物理性质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287080097"/>
              </p:ext>
            </p:extLst>
          </p:nvPr>
        </p:nvGraphicFramePr>
        <p:xfrm>
          <a:off x="343711" y="1512777"/>
          <a:ext cx="11502992" cy="1645920"/>
        </p:xfrm>
        <a:graphic>
          <a:graphicData uri="http://schemas.openxmlformats.org/drawingml/2006/table">
            <a:tbl>
              <a:tblPr firstRow="1" firstCol="1" bandRow="1"/>
              <a:tblGrid>
                <a:gridCol w="1592014">
                  <a:extLst>
                    <a:ext uri="{9D8B030D-6E8A-4147-A177-3AD203B41FA5}">
                      <a16:colId xmlns:a16="http://schemas.microsoft.com/office/drawing/2014/main" val="20000"/>
                    </a:ext>
                  </a:extLst>
                </a:gridCol>
                <a:gridCol w="9910978">
                  <a:extLst>
                    <a:ext uri="{9D8B030D-6E8A-4147-A177-3AD203B41FA5}">
                      <a16:colId xmlns:a16="http://schemas.microsoft.com/office/drawing/2014/main" val="20001"/>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熔、沸点</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熔、沸点较</a:t>
                      </a:r>
                      <a:r>
                        <a:rPr lang="zh-CN" sz="2400" b="1">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难挥发</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硬度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硬度较</a:t>
                      </a:r>
                      <a:r>
                        <a:rPr lang="zh-CN" sz="2400" b="1">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难以压缩</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固态时</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不</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导电</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熔融状态</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或在</a:t>
                      </a:r>
                      <a:r>
                        <a:rPr lang="zh-CN" sz="2400" b="1" dirty="0">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水溶液</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中能导电</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内容占位符 1"/>
          <p:cNvSpPr txBox="1">
            <a:spLocks/>
          </p:cNvSpPr>
          <p:nvPr/>
        </p:nvSpPr>
        <p:spPr bwMode="auto">
          <a:xfrm>
            <a:off x="360854" y="324759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离子晶体熔、沸点的影响因素</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离子键强弱影响离子晶体的熔、沸点和硬度。一般情况下，离子所带电荷越多，离子半径越小，离子键越强，离子晶体的熔、沸点越高、硬度越大。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5391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过渡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晶体与混合型晶体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过渡晶体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四类典型晶体是分子晶体、共价晶体、金属晶体、离子晶体。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离子晶体和共价晶体的过渡标准是化学键中离子键成分的百分数。离子键成分的百分数大，作为离子晶体处理；离子键成分的百分数小，作为共价晶体处理。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1177;FounderCES"/>
          <p:cNvPicPr/>
          <p:nvPr/>
        </p:nvPicPr>
        <p:blipFill>
          <a:blip r:embed="rId2"/>
          <a:stretch>
            <a:fillRect/>
          </a:stretch>
        </p:blipFill>
        <p:spPr>
          <a:xfrm>
            <a:off x="432950" y="861095"/>
            <a:ext cx="1445895" cy="384175"/>
          </a:xfrm>
          <a:prstGeom prst="rect">
            <a:avLst/>
          </a:prstGeom>
        </p:spPr>
      </p:pic>
    </p:spTree>
    <p:extLst>
      <p:ext uri="{BB962C8B-B14F-4D97-AF65-F5344CB8AC3E}">
        <p14:creationId xmlns:p14="http://schemas.microsoft.com/office/powerpoint/2010/main" val="1576656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76256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几种氧化物的化学键中离子键成分的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百分数</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从上表可知，表中的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种氧化物晶体中的化学键既不是纯粹的离子键，也不是纯粹的共价键，这些晶体既不是纯粹的离子晶体也不是纯粹的共价晶体，只是离子晶体与共价晶体之间的过渡晶体。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992288343"/>
              </p:ext>
            </p:extLst>
          </p:nvPr>
        </p:nvGraphicFramePr>
        <p:xfrm>
          <a:off x="343711" y="1494115"/>
          <a:ext cx="11502991" cy="1097280"/>
        </p:xfrm>
        <a:graphic>
          <a:graphicData uri="http://schemas.openxmlformats.org/drawingml/2006/table">
            <a:tbl>
              <a:tblPr firstRow="1" firstCol="1" bandRow="1"/>
              <a:tblGrid>
                <a:gridCol w="2738807">
                  <a:extLst>
                    <a:ext uri="{9D8B030D-6E8A-4147-A177-3AD203B41FA5}">
                      <a16:colId xmlns:a16="http://schemas.microsoft.com/office/drawing/2014/main" val="20000"/>
                    </a:ext>
                  </a:extLst>
                </a:gridCol>
                <a:gridCol w="2191046">
                  <a:extLst>
                    <a:ext uri="{9D8B030D-6E8A-4147-A177-3AD203B41FA5}">
                      <a16:colId xmlns:a16="http://schemas.microsoft.com/office/drawing/2014/main" val="20001"/>
                    </a:ext>
                  </a:extLst>
                </a:gridCol>
                <a:gridCol w="2191046">
                  <a:extLst>
                    <a:ext uri="{9D8B030D-6E8A-4147-A177-3AD203B41FA5}">
                      <a16:colId xmlns:a16="http://schemas.microsoft.com/office/drawing/2014/main" val="20002"/>
                    </a:ext>
                  </a:extLst>
                </a:gridCol>
                <a:gridCol w="2191046">
                  <a:extLst>
                    <a:ext uri="{9D8B030D-6E8A-4147-A177-3AD203B41FA5}">
                      <a16:colId xmlns:a16="http://schemas.microsoft.com/office/drawing/2014/main" val="20003"/>
                    </a:ext>
                  </a:extLst>
                </a:gridCol>
                <a:gridCol w="2191046">
                  <a:extLst>
                    <a:ext uri="{9D8B030D-6E8A-4147-A177-3AD203B41FA5}">
                      <a16:colId xmlns:a16="http://schemas.microsoft.com/office/drawing/2014/main" val="20004"/>
                    </a:ext>
                  </a:extLst>
                </a:gridCol>
              </a:tblGrid>
              <a:tr h="54864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氧化物</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MgO</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0"/>
                  </a:ext>
                </a:extLst>
              </a:tr>
              <a:tr h="52214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离子键</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的百分数</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33</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内容占位符 1"/>
          <p:cNvSpPr txBox="1">
            <a:spLocks/>
          </p:cNvSpPr>
          <p:nvPr/>
        </p:nvSpPr>
        <p:spPr bwMode="auto">
          <a:xfrm>
            <a:off x="360854" y="434373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偏向离子晶体的过渡晶体在许多性质上与纯粹的离子晶体接近，因而通常当作离子晶体来处理，如</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等。同样，偏向共价晶体的过渡晶体则当作共价晶体来处理，如</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Al</a:t>
            </a:r>
            <a:r>
              <a:rPr lang="en-US" altLang="zh-CN" b="1" baseline="-25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SiO</a:t>
            </a:r>
            <a:r>
              <a:rPr lang="en-US" altLang="zh-CN" b="1" baseline="-25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9533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1474</TotalTime>
  <Words>2177</Words>
  <Application>Microsoft Office PowerPoint</Application>
  <PresentationFormat>自定义</PresentationFormat>
  <Paragraphs>212</Paragraphs>
  <Slides>28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28</vt:i4>
      </vt:variant>
    </vt:vector>
  </HeadingPairs>
  <TitlesOfParts>
    <vt:vector size="38"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429</cp:revision>
  <dcterms:created xsi:type="dcterms:W3CDTF">2020-11-06T05:24:00Z</dcterms:created>
  <dcterms:modified xsi:type="dcterms:W3CDTF">2025-07-31T14:34:27Z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